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lice Bold" charset="1" panose="00000500000000000000"/>
      <p:regular r:id="rId11"/>
    </p:embeddedFont>
    <p:embeddedFont>
      <p:font typeface="Archivo Black" charset="1" panose="020B0A03020202020B04"/>
      <p:regular r:id="rId12"/>
    </p:embeddedFont>
    <p:embeddedFont>
      <p:font typeface="Canva Sans Bold" charset="1" panose="020B0803030501040103"/>
      <p:regular r:id="rId13"/>
    </p:embeddedFont>
    <p:embeddedFont>
      <p:font typeface="Aileron" charset="1" panose="00000500000000000000"/>
      <p:regular r:id="rId14"/>
    </p:embeddedFont>
    <p:embeddedFont>
      <p:font typeface="Aileron Bold" charset="1" panose="00000800000000000000"/>
      <p:regular r:id="rId15"/>
    </p:embeddedFont>
    <p:embeddedFont>
      <p:font typeface="Akzidenz-Grotesk Heavy" charset="1" panose="02000503050000020004"/>
      <p:regular r:id="rId16"/>
    </p:embeddedFont>
    <p:embeddedFont>
      <p:font typeface="Aileron Ultra-Bold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8107" y="3623158"/>
            <a:ext cx="9589349" cy="388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5"/>
              </a:lnSpc>
            </a:pPr>
            <a:r>
              <a:rPr lang="en-US" sz="2739">
                <a:solidFill>
                  <a:srgbClr val="021828"/>
                </a:solidFill>
                <a:latin typeface="Alice Bold"/>
                <a:ea typeface="Alice Bold"/>
                <a:cs typeface="Alice Bold"/>
                <a:sym typeface="Alice Bold"/>
              </a:rPr>
              <a:t>“Simplifying Digital Consent with AI”</a:t>
            </a:r>
          </a:p>
          <a:p>
            <a:pPr algn="just">
              <a:lnSpc>
                <a:spcPts val="3835"/>
              </a:lnSpc>
            </a:pPr>
          </a:p>
          <a:p>
            <a:pPr algn="just">
              <a:lnSpc>
                <a:spcPts val="3835"/>
              </a:lnSpc>
            </a:pPr>
            <a:r>
              <a:rPr lang="en-US" sz="273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Team:  </a:t>
            </a:r>
            <a:r>
              <a:rPr lang="en-US" sz="2739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Extropy</a:t>
            </a:r>
          </a:p>
          <a:p>
            <a:pPr algn="just">
              <a:lnSpc>
                <a:spcPts val="3835"/>
              </a:lnSpc>
            </a:pPr>
          </a:p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3A57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39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AI-powered platform that simplifies Terms &amp; Conditions into easy-to-understand language — ensuring every user gives informed consent.</a:t>
            </a:r>
          </a:p>
          <a:p>
            <a:pPr algn="just">
              <a:lnSpc>
                <a:spcPts val="3835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-1018671" y="0"/>
            <a:ext cx="20628618" cy="439267"/>
            <a:chOff x="0" y="0"/>
            <a:chExt cx="30989070" cy="6598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10"/>
              <a:stretch>
                <a:fillRect l="0" t="-1147516" r="0" b="-114751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018671" y="9866750"/>
            <a:ext cx="20628618" cy="439267"/>
            <a:chOff x="0" y="0"/>
            <a:chExt cx="30989070" cy="659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10"/>
              <a:stretch>
                <a:fillRect l="0" t="-1147516" r="0" b="-114751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43494" y="2170110"/>
            <a:ext cx="6187104" cy="618710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211574" y="1415172"/>
            <a:ext cx="3009626" cy="30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4903" y="1370813"/>
            <a:ext cx="767977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ConsenSure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77773" y="4514514"/>
            <a:ext cx="6516817" cy="651681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2370" y="4392170"/>
            <a:ext cx="5650143" cy="5894830"/>
            <a:chOff x="0" y="0"/>
            <a:chExt cx="1488104" cy="15525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2370" y="1689442"/>
            <a:ext cx="5650143" cy="565014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648406" y="1028700"/>
            <a:ext cx="1858734" cy="18587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277754" y="1509529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018671" y="0"/>
            <a:ext cx="20628618" cy="439267"/>
            <a:chOff x="0" y="0"/>
            <a:chExt cx="30989070" cy="6598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6"/>
              <a:stretch>
                <a:fillRect l="0" t="-1147516" r="0" b="-114751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170309" y="9847733"/>
            <a:ext cx="20780256" cy="442496"/>
            <a:chOff x="0" y="0"/>
            <a:chExt cx="30989070" cy="6598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6"/>
              <a:stretch>
                <a:fillRect l="0" t="-1147516" r="0" b="-1147516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16582" y="1471429"/>
            <a:ext cx="7829884" cy="346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</a:p>
          <a:p>
            <a:pPr algn="just" marL="474996" indent="-237498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2265A9"/>
                </a:solidFill>
                <a:latin typeface="Aileron Bold"/>
                <a:ea typeface="Aileron Bold"/>
                <a:cs typeface="Aileron Bold"/>
                <a:sym typeface="Aileron Bold"/>
              </a:rPr>
              <a:t>90%+ users accept terms without reading them.</a:t>
            </a:r>
          </a:p>
          <a:p>
            <a:pPr algn="just" marL="474996" indent="-237498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2265A9"/>
                </a:solidFill>
                <a:latin typeface="Aileron Bold"/>
                <a:ea typeface="Aileron Bold"/>
                <a:cs typeface="Aileron Bold"/>
                <a:sym typeface="Aileron Bold"/>
              </a:rPr>
              <a:t>Lengthy, legal, and English-heavy T&amp;Cs discourage awareness.</a:t>
            </a:r>
          </a:p>
          <a:p>
            <a:pPr algn="just" marL="474996" indent="-237498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2265A9"/>
                </a:solidFill>
                <a:latin typeface="Aileron Bold"/>
                <a:ea typeface="Aileron Bold"/>
                <a:cs typeface="Aileron Bold"/>
                <a:sym typeface="Aileron Bold"/>
              </a:rPr>
              <a:t>Leads to unaware consent, privacy loss, and data misuse.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61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044964" y="802837"/>
            <a:ext cx="5549704" cy="88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6"/>
              </a:lnSpc>
            </a:pPr>
            <a:r>
              <a:rPr lang="en-US" sz="4973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The 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16582" y="3987349"/>
            <a:ext cx="8547856" cy="182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5"/>
              </a:lnSpc>
            </a:pPr>
            <a:r>
              <a:rPr lang="en-US" sz="3754">
                <a:solidFill>
                  <a:srgbClr val="0E2F5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Goal:</a:t>
            </a:r>
          </a:p>
          <a:p>
            <a:pPr algn="l">
              <a:lnSpc>
                <a:spcPts val="3015"/>
              </a:lnSpc>
            </a:pPr>
            <a:r>
              <a:rPr lang="en-US" sz="215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54" b="true">
                <a:solidFill>
                  <a:srgbClr val="2265A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 </a:t>
            </a:r>
            <a:r>
              <a:rPr lang="en-US" sz="2154" b="true">
                <a:solidFill>
                  <a:srgbClr val="2265A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consent clear, quick, and comprehensible for all — especially non-technical and rural audiences.</a:t>
            </a:r>
          </a:p>
          <a:p>
            <a:pPr algn="l">
              <a:lnSpc>
                <a:spcPts val="301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3003" y="-102401"/>
            <a:ext cx="7322615" cy="7322615"/>
          </a:xfrm>
          <a:custGeom>
            <a:avLst/>
            <a:gdLst/>
            <a:ahLst/>
            <a:cxnLst/>
            <a:rect r="r" b="b" t="t" l="l"/>
            <a:pathLst>
              <a:path h="7322615" w="7322615">
                <a:moveTo>
                  <a:pt x="0" y="0"/>
                </a:moveTo>
                <a:lnTo>
                  <a:pt x="7322616" y="0"/>
                </a:lnTo>
                <a:lnTo>
                  <a:pt x="7322616" y="7322615"/>
                </a:lnTo>
                <a:lnTo>
                  <a:pt x="0" y="7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95550" y="5925500"/>
            <a:ext cx="8730068" cy="3510110"/>
            <a:chOff x="0" y="0"/>
            <a:chExt cx="1352516" cy="5438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2516" cy="543808"/>
            </a:xfrm>
            <a:custGeom>
              <a:avLst/>
              <a:gdLst/>
              <a:ahLst/>
              <a:cxnLst/>
              <a:rect r="r" b="b" t="t" l="l"/>
              <a:pathLst>
                <a:path h="543808" w="1352516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529619"/>
                  </a:lnTo>
                  <a:cubicBezTo>
                    <a:pt x="1352516" y="537455"/>
                    <a:pt x="1346163" y="543808"/>
                    <a:pt x="1338327" y="543808"/>
                  </a:cubicBezTo>
                  <a:lnTo>
                    <a:pt x="14189" y="543808"/>
                  </a:lnTo>
                  <a:cubicBezTo>
                    <a:pt x="6353" y="543808"/>
                    <a:pt x="0" y="537455"/>
                    <a:pt x="0" y="529619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9898" r="0" b="-2989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7056" y="7918794"/>
            <a:ext cx="1516816" cy="1516816"/>
          </a:xfrm>
          <a:custGeom>
            <a:avLst/>
            <a:gdLst/>
            <a:ahLst/>
            <a:cxnLst/>
            <a:rect r="r" b="b" t="t" l="l"/>
            <a:pathLst>
              <a:path h="1516816" w="1516816">
                <a:moveTo>
                  <a:pt x="0" y="0"/>
                </a:moveTo>
                <a:lnTo>
                  <a:pt x="1516816" y="0"/>
                </a:lnTo>
                <a:lnTo>
                  <a:pt x="1516816" y="1516816"/>
                </a:lnTo>
                <a:lnTo>
                  <a:pt x="0" y="1516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506" y="6706062"/>
            <a:ext cx="1594366" cy="1594366"/>
          </a:xfrm>
          <a:custGeom>
            <a:avLst/>
            <a:gdLst/>
            <a:ahLst/>
            <a:cxnLst/>
            <a:rect r="r" b="b" t="t" l="l"/>
            <a:pathLst>
              <a:path h="1594366" w="1594366">
                <a:moveTo>
                  <a:pt x="0" y="0"/>
                </a:moveTo>
                <a:lnTo>
                  <a:pt x="1594366" y="0"/>
                </a:lnTo>
                <a:lnTo>
                  <a:pt x="1594366" y="1594366"/>
                </a:lnTo>
                <a:lnTo>
                  <a:pt x="0" y="1594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9506" y="5598587"/>
            <a:ext cx="1516816" cy="1516816"/>
          </a:xfrm>
          <a:custGeom>
            <a:avLst/>
            <a:gdLst/>
            <a:ahLst/>
            <a:cxnLst/>
            <a:rect r="r" b="b" t="t" l="l"/>
            <a:pathLst>
              <a:path h="1516816" w="1516816">
                <a:moveTo>
                  <a:pt x="0" y="0"/>
                </a:moveTo>
                <a:lnTo>
                  <a:pt x="1516816" y="0"/>
                </a:lnTo>
                <a:lnTo>
                  <a:pt x="1516816" y="1516816"/>
                </a:lnTo>
                <a:lnTo>
                  <a:pt x="0" y="1516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6815" y="2379750"/>
            <a:ext cx="9235352" cy="301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1"/>
              </a:lnSpc>
            </a:pPr>
            <a:r>
              <a:rPr lang="en-US" sz="2908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     </a:t>
            </a:r>
            <a:r>
              <a:rPr lang="en-US" b="true" sz="2908" u="sng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Flow Overview:</a:t>
            </a:r>
          </a:p>
          <a:p>
            <a:pPr algn="just" marL="514585" indent="-257292" lvl="1">
              <a:lnSpc>
                <a:spcPts val="3336"/>
              </a:lnSpc>
              <a:buFont typeface="Arial"/>
              <a:buChar char="•"/>
            </a:pPr>
            <a:r>
              <a:rPr lang="en-US" b="true" sz="2383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User uploads or pastes a Terms &amp; Conditions document.</a:t>
            </a:r>
          </a:p>
          <a:p>
            <a:pPr algn="just" marL="514585" indent="-257292" lvl="1">
              <a:lnSpc>
                <a:spcPts val="3336"/>
              </a:lnSpc>
              <a:buFont typeface="Arial"/>
              <a:buChar char="•"/>
            </a:pPr>
            <a:r>
              <a:rPr lang="en-US" b="true" sz="2383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Our AI model analyzes and identifies key consent elements.</a:t>
            </a:r>
          </a:p>
          <a:p>
            <a:pPr algn="just" marL="514585" indent="-257292" lvl="1">
              <a:lnSpc>
                <a:spcPts val="3336"/>
              </a:lnSpc>
              <a:buFont typeface="Arial"/>
              <a:buChar char="•"/>
            </a:pPr>
            <a:r>
              <a:rPr lang="en-US" b="true" sz="2383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Output is shown in simple format or translated local language along with highlighted ratings on various risk factors.</a:t>
            </a:r>
          </a:p>
          <a:p>
            <a:pPr algn="just">
              <a:lnSpc>
                <a:spcPts val="333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15948" y="904625"/>
            <a:ext cx="10326188" cy="8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6"/>
              </a:lnSpc>
            </a:pPr>
            <a:r>
              <a:rPr lang="en-US" sz="51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Prototype: How It 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5676" y="5362529"/>
            <a:ext cx="6503555" cy="395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</a:p>
          <a:p>
            <a:pPr algn="l" marL="536988" indent="-268494" lvl="1">
              <a:lnSpc>
                <a:spcPts val="3482"/>
              </a:lnSpc>
              <a:buFont typeface="Arial"/>
              <a:buChar char="•"/>
            </a:pPr>
            <a:r>
              <a:rPr lang="en-US" b="true" sz="24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AI-based summarization (Hugging Face Transformers)</a:t>
            </a:r>
          </a:p>
          <a:p>
            <a:pPr algn="l" marL="536988" indent="-268494" lvl="1">
              <a:lnSpc>
                <a:spcPts val="3482"/>
              </a:lnSpc>
              <a:buFont typeface="Arial"/>
              <a:buChar char="•"/>
            </a:pPr>
            <a:r>
              <a:rPr lang="en-US" b="true" sz="24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Flask backend with REST API integration</a:t>
            </a:r>
          </a:p>
          <a:p>
            <a:pPr algn="l" marL="536988" indent="-268494" lvl="1">
              <a:lnSpc>
                <a:spcPts val="3482"/>
              </a:lnSpc>
              <a:buFont typeface="Arial"/>
              <a:buChar char="•"/>
            </a:pPr>
            <a:r>
              <a:rPr lang="en-US" b="true" sz="24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Multi-language support (via translation API)</a:t>
            </a:r>
          </a:p>
          <a:p>
            <a:pPr algn="l" marL="536988" indent="-268494" lvl="1">
              <a:lnSpc>
                <a:spcPts val="3482"/>
              </a:lnSpc>
              <a:buFont typeface="Arial"/>
              <a:buChar char="•"/>
            </a:pPr>
            <a:r>
              <a:rPr lang="en-US" b="true" sz="24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Highlighted risk and permission zones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018671" y="0"/>
            <a:ext cx="20628618" cy="439267"/>
            <a:chOff x="0" y="0"/>
            <a:chExt cx="30989070" cy="6598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7"/>
              <a:stretch>
                <a:fillRect l="0" t="-1147516" r="0" b="-114751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018671" y="9883285"/>
            <a:ext cx="20628618" cy="439267"/>
            <a:chOff x="0" y="0"/>
            <a:chExt cx="30989070" cy="659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7"/>
              <a:stretch>
                <a:fillRect l="0" t="-1147516" r="0" b="-114751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-1018671" y="5076825"/>
            <a:ext cx="6675588" cy="63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</a:pPr>
            <a:r>
              <a:rPr lang="en-US" sz="375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4729" y="5198421"/>
            <a:ext cx="1936510" cy="1936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466" t="0" r="-3146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220035" y="1990440"/>
            <a:ext cx="11943685" cy="7106727"/>
          </a:xfrm>
          <a:custGeom>
            <a:avLst/>
            <a:gdLst/>
            <a:ahLst/>
            <a:cxnLst/>
            <a:rect r="r" b="b" t="t" l="l"/>
            <a:pathLst>
              <a:path h="7106727" w="11943685">
                <a:moveTo>
                  <a:pt x="0" y="0"/>
                </a:moveTo>
                <a:lnTo>
                  <a:pt x="11943685" y="0"/>
                </a:lnTo>
                <a:lnTo>
                  <a:pt x="11943685" y="7106728"/>
                </a:lnTo>
                <a:lnTo>
                  <a:pt x="0" y="7106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121" r="0" b="-2093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0726" y="5527973"/>
            <a:ext cx="1936510" cy="19365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27446" y="2334849"/>
            <a:ext cx="2006158" cy="20061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91228" y="2404497"/>
            <a:ext cx="1936510" cy="19365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524729" y="2555847"/>
            <a:ext cx="1633810" cy="16338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341634" y="6627717"/>
            <a:ext cx="373843" cy="373843"/>
          </a:xfrm>
          <a:custGeom>
            <a:avLst/>
            <a:gdLst/>
            <a:ahLst/>
            <a:cxnLst/>
            <a:rect r="r" b="b" t="t" l="l"/>
            <a:pathLst>
              <a:path h="373843" w="373843">
                <a:moveTo>
                  <a:pt x="0" y="0"/>
                </a:moveTo>
                <a:lnTo>
                  <a:pt x="373843" y="0"/>
                </a:lnTo>
                <a:lnTo>
                  <a:pt x="373843" y="373843"/>
                </a:lnTo>
                <a:lnTo>
                  <a:pt x="0" y="373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018671" y="0"/>
            <a:ext cx="20628618" cy="439267"/>
            <a:chOff x="0" y="0"/>
            <a:chExt cx="30989070" cy="659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10"/>
              <a:stretch>
                <a:fillRect l="0" t="-1147516" r="0" b="-114751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049185" y="296392"/>
            <a:ext cx="9526096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Technical Implementation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496" y="1817016"/>
            <a:ext cx="2457539" cy="58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5"/>
              </a:lnSpc>
            </a:pPr>
            <a:r>
              <a:rPr lang="en-US" b="true" sz="3482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726" y="4821184"/>
            <a:ext cx="2166006" cy="58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5"/>
              </a:lnSpc>
            </a:pPr>
            <a:r>
              <a:rPr lang="en-US" b="true" sz="3482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87297" y="4792609"/>
            <a:ext cx="2169036" cy="65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2"/>
              </a:lnSpc>
            </a:pPr>
            <a:r>
              <a:rPr lang="en-US" sz="3737" b="true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Engine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24729" y="7096831"/>
            <a:ext cx="2142856" cy="149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1" b="true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OCR using Tesseract (extracts texts from pictures)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1018671" y="9847733"/>
            <a:ext cx="20628618" cy="439267"/>
            <a:chOff x="0" y="0"/>
            <a:chExt cx="30989070" cy="6598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10"/>
              <a:stretch>
                <a:fillRect l="0" t="-1147516" r="0" b="-114751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290424" y="1939156"/>
            <a:ext cx="5307388" cy="70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</a:pPr>
            <a:r>
              <a:rPr lang="en-US" b="true" sz="4088" u="sng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5945" y="4445560"/>
            <a:ext cx="4917769" cy="781050"/>
            <a:chOff x="0" y="0"/>
            <a:chExt cx="1295215" cy="205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5215" cy="205709"/>
            </a:xfrm>
            <a:custGeom>
              <a:avLst/>
              <a:gdLst/>
              <a:ahLst/>
              <a:cxnLst/>
              <a:rect r="r" b="b" t="t" l="l"/>
              <a:pathLst>
                <a:path h="205709" w="1295215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125421"/>
                  </a:lnTo>
                  <a:cubicBezTo>
                    <a:pt x="1295215" y="146714"/>
                    <a:pt x="1286756" y="167136"/>
                    <a:pt x="1271699" y="182193"/>
                  </a:cubicBezTo>
                  <a:cubicBezTo>
                    <a:pt x="1256642" y="197250"/>
                    <a:pt x="1236221" y="205709"/>
                    <a:pt x="1214927" y="205709"/>
                  </a:cubicBezTo>
                  <a:lnTo>
                    <a:pt x="80288" y="205709"/>
                  </a:lnTo>
                  <a:cubicBezTo>
                    <a:pt x="58994" y="205709"/>
                    <a:pt x="38573" y="197250"/>
                    <a:pt x="23516" y="182193"/>
                  </a:cubicBezTo>
                  <a:cubicBezTo>
                    <a:pt x="8459" y="167136"/>
                    <a:pt x="0" y="146714"/>
                    <a:pt x="0" y="12542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95215" cy="25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Hidden data-sharing practices in modern apps: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35945" y="6919946"/>
            <a:ext cx="5357888" cy="909653"/>
            <a:chOff x="0" y="0"/>
            <a:chExt cx="1411131" cy="239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1131" cy="239579"/>
            </a:xfrm>
            <a:custGeom>
              <a:avLst/>
              <a:gdLst/>
              <a:ahLst/>
              <a:cxnLst/>
              <a:rect r="r" b="b" t="t" l="l"/>
              <a:pathLst>
                <a:path h="239579" w="1411131">
                  <a:moveTo>
                    <a:pt x="73693" y="0"/>
                  </a:moveTo>
                  <a:lnTo>
                    <a:pt x="1337438" y="0"/>
                  </a:lnTo>
                  <a:cubicBezTo>
                    <a:pt x="1356983" y="0"/>
                    <a:pt x="1375727" y="7764"/>
                    <a:pt x="1389547" y="21584"/>
                  </a:cubicBezTo>
                  <a:cubicBezTo>
                    <a:pt x="1403367" y="35404"/>
                    <a:pt x="1411131" y="54148"/>
                    <a:pt x="1411131" y="73693"/>
                  </a:cubicBezTo>
                  <a:lnTo>
                    <a:pt x="1411131" y="165887"/>
                  </a:lnTo>
                  <a:cubicBezTo>
                    <a:pt x="1411131" y="185431"/>
                    <a:pt x="1403367" y="204175"/>
                    <a:pt x="1389547" y="217995"/>
                  </a:cubicBezTo>
                  <a:cubicBezTo>
                    <a:pt x="1375727" y="231815"/>
                    <a:pt x="1356983" y="239579"/>
                    <a:pt x="1337438" y="239579"/>
                  </a:cubicBezTo>
                  <a:lnTo>
                    <a:pt x="73693" y="239579"/>
                  </a:lnTo>
                  <a:cubicBezTo>
                    <a:pt x="54148" y="239579"/>
                    <a:pt x="35404" y="231815"/>
                    <a:pt x="21584" y="217995"/>
                  </a:cubicBezTo>
                  <a:cubicBezTo>
                    <a:pt x="7764" y="204175"/>
                    <a:pt x="0" y="185431"/>
                    <a:pt x="0" y="165887"/>
                  </a:cubicBezTo>
                  <a:lnTo>
                    <a:pt x="0" y="73693"/>
                  </a:lnTo>
                  <a:cubicBezTo>
                    <a:pt x="0" y="54148"/>
                    <a:pt x="7764" y="35404"/>
                    <a:pt x="21584" y="21584"/>
                  </a:cubicBezTo>
                  <a:cubicBezTo>
                    <a:pt x="35404" y="7764"/>
                    <a:pt x="54148" y="0"/>
                    <a:pt x="73693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11131" cy="287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Lack of real-time awareness while using apps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35945" y="1447814"/>
            <a:ext cx="6098203" cy="870367"/>
            <a:chOff x="0" y="0"/>
            <a:chExt cx="1606111" cy="229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6111" cy="229233"/>
            </a:xfrm>
            <a:custGeom>
              <a:avLst/>
              <a:gdLst/>
              <a:ahLst/>
              <a:cxnLst/>
              <a:rect r="r" b="b" t="t" l="l"/>
              <a:pathLst>
                <a:path h="229233" w="1606111">
                  <a:moveTo>
                    <a:pt x="64747" y="0"/>
                  </a:moveTo>
                  <a:lnTo>
                    <a:pt x="1541365" y="0"/>
                  </a:lnTo>
                  <a:cubicBezTo>
                    <a:pt x="1577123" y="0"/>
                    <a:pt x="1606111" y="28988"/>
                    <a:pt x="1606111" y="64747"/>
                  </a:cubicBezTo>
                  <a:lnTo>
                    <a:pt x="1606111" y="164486"/>
                  </a:lnTo>
                  <a:cubicBezTo>
                    <a:pt x="1606111" y="200245"/>
                    <a:pt x="1577123" y="229233"/>
                    <a:pt x="1541365" y="229233"/>
                  </a:cubicBezTo>
                  <a:lnTo>
                    <a:pt x="64747" y="229233"/>
                  </a:lnTo>
                  <a:cubicBezTo>
                    <a:pt x="28988" y="229233"/>
                    <a:pt x="0" y="200245"/>
                    <a:pt x="0" y="164486"/>
                  </a:cubicBezTo>
                  <a:lnTo>
                    <a:pt x="0" y="64747"/>
                  </a:lnTo>
                  <a:cubicBezTo>
                    <a:pt x="0" y="28988"/>
                    <a:pt x="28988" y="0"/>
                    <a:pt x="6474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06111" cy="276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3081273" y="5991368"/>
            <a:ext cx="5650143" cy="3676462"/>
            <a:chOff x="0" y="0"/>
            <a:chExt cx="1488104" cy="9682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88104" cy="968286"/>
            </a:xfrm>
            <a:custGeom>
              <a:avLst/>
              <a:gdLst/>
              <a:ahLst/>
              <a:cxnLst/>
              <a:rect r="r" b="b" t="t" l="l"/>
              <a:pathLst>
                <a:path h="968286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91298" y="1543320"/>
            <a:ext cx="4430092" cy="443009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316" t="0" r="-3118" b="-443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0" y="7122418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67449" y="2524779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59" y="0"/>
                </a:lnTo>
                <a:lnTo>
                  <a:pt x="1226459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1018671" y="0"/>
            <a:ext cx="20628618" cy="439267"/>
            <a:chOff x="0" y="0"/>
            <a:chExt cx="30989070" cy="6598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7"/>
              <a:stretch>
                <a:fillRect l="0" t="-1147516" r="0" b="-114751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-932709" y="9890428"/>
            <a:ext cx="20628618" cy="439267"/>
            <a:chOff x="0" y="0"/>
            <a:chExt cx="30989070" cy="6598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989070" cy="659883"/>
            </a:xfrm>
            <a:custGeom>
              <a:avLst/>
              <a:gdLst/>
              <a:ahLst/>
              <a:cxnLst/>
              <a:rect r="r" b="b" t="t" l="l"/>
              <a:pathLst>
                <a:path h="659883" w="30989070">
                  <a:moveTo>
                    <a:pt x="28973419" y="659883"/>
                  </a:moveTo>
                  <a:lnTo>
                    <a:pt x="2015650" y="659883"/>
                  </a:lnTo>
                  <a:cubicBezTo>
                    <a:pt x="902714" y="659883"/>
                    <a:pt x="0" y="630951"/>
                    <a:pt x="0" y="595480"/>
                  </a:cubicBezTo>
                  <a:lnTo>
                    <a:pt x="0" y="64601"/>
                  </a:lnTo>
                  <a:cubicBezTo>
                    <a:pt x="0" y="28932"/>
                    <a:pt x="902714" y="0"/>
                    <a:pt x="2015650" y="0"/>
                  </a:cubicBezTo>
                  <a:lnTo>
                    <a:pt x="28973419" y="0"/>
                  </a:lnTo>
                  <a:cubicBezTo>
                    <a:pt x="30086356" y="0"/>
                    <a:pt x="30989070" y="28932"/>
                    <a:pt x="30989070" y="64601"/>
                  </a:cubicBezTo>
                  <a:lnTo>
                    <a:pt x="30989070" y="595480"/>
                  </a:lnTo>
                  <a:cubicBezTo>
                    <a:pt x="30989070" y="630951"/>
                    <a:pt x="30086356" y="659883"/>
                    <a:pt x="28973419" y="659883"/>
                  </a:cubicBezTo>
                  <a:close/>
                </a:path>
              </a:pathLst>
            </a:custGeom>
            <a:blipFill>
              <a:blip r:embed="rId7"/>
              <a:stretch>
                <a:fillRect l="0" t="-1147516" r="0" b="-114751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40585" y="1311451"/>
            <a:ext cx="6654579" cy="168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0"/>
              </a:lnSpc>
              <a:spcBef>
                <a:spcPct val="0"/>
              </a:spcBef>
            </a:pPr>
            <a:r>
              <a:rPr lang="en-US" b="true" sz="5000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Future scope and 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31379" y="1495695"/>
            <a:ext cx="5485321" cy="72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5"/>
              </a:lnSpc>
            </a:pPr>
            <a:r>
              <a:rPr lang="en-US" sz="2061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Uninformed consent in regional and rural communities: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31379" y="5388535"/>
            <a:ext cx="6075491" cy="122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29"/>
              </a:lnSpc>
            </a:pPr>
            <a:r>
              <a:rPr lang="en-US" sz="1735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Many apps disguise risky data permissions within long legal texts.</a:t>
            </a:r>
          </a:p>
          <a:p>
            <a:pPr algn="just">
              <a:lnSpc>
                <a:spcPts val="2429"/>
              </a:lnSpc>
            </a:pPr>
            <a:r>
              <a:rPr lang="en-US" sz="1735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→ We plan to enhance our AI to detect and flag hidden risks, like unnecessary camera or location access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31379" y="7991524"/>
            <a:ext cx="6109529" cy="152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5"/>
              </a:lnSpc>
            </a:pPr>
            <a:r>
              <a:rPr lang="en-US" sz="1739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Users don’t get any warning when new permissions or updates are added silently.</a:t>
            </a:r>
          </a:p>
          <a:p>
            <a:pPr algn="just">
              <a:lnSpc>
                <a:spcPts val="2435"/>
              </a:lnSpc>
            </a:pPr>
            <a:r>
              <a:rPr lang="en-US" sz="1739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→ We’ll build a browser extension and mobile notifier that instantly alerts users when an app changes its privacy terms.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3798" y="3478427"/>
            <a:ext cx="5480572" cy="548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586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Enhancements:</a:t>
            </a:r>
          </a:p>
          <a:p>
            <a:pPr algn="l" marL="515187" indent="-257594" lvl="1">
              <a:lnSpc>
                <a:spcPts val="3340"/>
              </a:lnSpc>
              <a:buFont typeface="Arial"/>
              <a:buChar char="•"/>
            </a:pPr>
            <a:r>
              <a:rPr lang="en-US" b="true" sz="23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Browser Extension for auto-simplification</a:t>
            </a:r>
          </a:p>
          <a:p>
            <a:pPr algn="l" marL="515187" indent="-257594" lvl="1">
              <a:lnSpc>
                <a:spcPts val="3340"/>
              </a:lnSpc>
              <a:buFont typeface="Arial"/>
              <a:buChar char="•"/>
            </a:pPr>
            <a:r>
              <a:rPr lang="en-US" b="true" sz="23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App (for easy rural access)</a:t>
            </a:r>
          </a:p>
          <a:p>
            <a:pPr algn="l" marL="515187" indent="-257594" lvl="1">
              <a:lnSpc>
                <a:spcPts val="3340"/>
              </a:lnSpc>
              <a:buFont typeface="Arial"/>
              <a:buChar char="•"/>
            </a:pPr>
            <a:r>
              <a:rPr lang="en-US" b="true" sz="23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Voice-based summaries for non-readers</a:t>
            </a:r>
          </a:p>
          <a:p>
            <a:pPr algn="l" marL="515187" indent="-257594" lvl="1">
              <a:lnSpc>
                <a:spcPts val="3340"/>
              </a:lnSpc>
              <a:buFont typeface="Arial"/>
              <a:buChar char="•"/>
            </a:pPr>
            <a:r>
              <a:rPr lang="en-US" b="true" sz="23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 Govt Digital Literacy programs</a:t>
            </a:r>
          </a:p>
          <a:p>
            <a:pPr algn="l">
              <a:lnSpc>
                <a:spcPts val="3340"/>
              </a:lnSpc>
            </a:pPr>
          </a:p>
          <a:p>
            <a:pPr algn="l">
              <a:lnSpc>
                <a:spcPts val="3340"/>
              </a:lnSpc>
            </a:pPr>
            <a:r>
              <a:rPr lang="en-US" sz="2386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ConsenSure isn’t just simplifying text, it’s simplifying trust.</a:t>
            </a:r>
          </a:p>
          <a:p>
            <a:pPr algn="l">
              <a:lnSpc>
                <a:spcPts val="33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831379" y="2496204"/>
            <a:ext cx="5485321" cy="150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rural users still accept permissions blindly because T&amp;Cs are in English.</a:t>
            </a:r>
          </a:p>
          <a:p>
            <a:pPr algn="just">
              <a:lnSpc>
                <a:spcPts val="2435"/>
              </a:lnSpc>
            </a:pPr>
            <a:r>
              <a:rPr lang="en-US" sz="17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→ Our goal is to integrate more </a:t>
            </a:r>
            <a:r>
              <a:rPr lang="en-US" sz="1739" b="true">
                <a:solidFill>
                  <a:srgbClr val="2265A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regional language</a:t>
            </a:r>
            <a:r>
              <a:rPr lang="en-US" sz="17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voice-based summaries, so even non-English speakers can understand what they’re agreeing to.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DAG0WcPS-0E</dc:identifier>
  <dcterms:modified xsi:type="dcterms:W3CDTF">2011-08-01T06:04:30Z</dcterms:modified>
  <cp:revision>1</cp:revision>
  <dc:title>ConsenSure</dc:title>
</cp:coreProperties>
</file>